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692696"/>
            <a:ext cx="8064896" cy="4946104"/>
          </a:xfrm>
        </p:spPr>
        <p:txBody>
          <a:bodyPr>
            <a:normAutofit/>
          </a:bodyPr>
          <a:lstStyle/>
          <a:p>
            <a:pPr fontAlgn="base"/>
            <a:r>
              <a:rPr lang="ru-RU" b="1" dirty="0"/>
              <a:t> </a:t>
            </a:r>
            <a:r>
              <a:rPr lang="en-US" b="1" dirty="0">
                <a:solidFill>
                  <a:schemeClr val="tx1"/>
                </a:solidFill>
              </a:rPr>
              <a:t>CONCEPT AND ESSENCE OF LEGAL RELATIONS IN THE FIELD OF SUBSOIL </a:t>
            </a:r>
            <a:r>
              <a:rPr lang="en-US" b="1" dirty="0" smtClean="0">
                <a:solidFill>
                  <a:schemeClr val="tx1"/>
                </a:solidFill>
              </a:rPr>
              <a:t>USE</a:t>
            </a:r>
            <a:endParaRPr lang="ru-RU" b="1" dirty="0" smtClean="0">
              <a:solidFill>
                <a:schemeClr val="tx1"/>
              </a:solidFill>
            </a:endParaRPr>
          </a:p>
          <a:p>
            <a:pPr fontAlgn="base"/>
            <a:r>
              <a:rPr lang="en-US" b="1" dirty="0" smtClean="0">
                <a:solidFill>
                  <a:schemeClr val="tx1"/>
                </a:solidFill>
              </a:rPr>
              <a:t>1.1 </a:t>
            </a:r>
            <a:r>
              <a:rPr lang="en-US" b="1" dirty="0">
                <a:solidFill>
                  <a:schemeClr val="tx1"/>
                </a:solidFill>
              </a:rPr>
              <a:t>concept, subject and social purpose of the law on subsoil and subsurface use</a:t>
            </a:r>
            <a:r>
              <a:rPr lang="ru-RU" dirty="0">
                <a:solidFill>
                  <a:schemeClr val="tx1"/>
                </a:solidFill>
              </a:rPr>
              <a:t> </a:t>
            </a:r>
            <a:endParaRPr lang="ru-RU" dirty="0" smtClean="0">
              <a:solidFill>
                <a:schemeClr val="tx1"/>
              </a:solidFill>
            </a:endParaRPr>
          </a:p>
          <a:p>
            <a:pPr fontAlgn="base"/>
            <a:r>
              <a:rPr lang="en-US" b="1" i="1" dirty="0"/>
              <a:t>I. History of Development of Subsoil Law in the Modern History of Kazakhstan</a:t>
            </a:r>
            <a:endParaRPr lang="en-US" dirty="0"/>
          </a:p>
          <a:p>
            <a:r>
              <a:rPr lang="en-US" dirty="0"/>
              <a:t/>
            </a:r>
            <a:br>
              <a:rPr lang="en-US" dirty="0"/>
            </a:br>
            <a:endParaRPr lang="ru-RU" dirty="0">
              <a:solidFill>
                <a:schemeClr val="tx1"/>
              </a:solidFill>
            </a:endParaRPr>
          </a:p>
          <a:p>
            <a:endParaRPr lang="ru-RU" dirty="0">
              <a:solidFill>
                <a:schemeClr val="tx1"/>
              </a:solidFill>
            </a:endParaRPr>
          </a:p>
        </p:txBody>
      </p:sp>
    </p:spTree>
    <p:extLst>
      <p:ext uri="{BB962C8B-B14F-4D97-AF65-F5344CB8AC3E}">
        <p14:creationId xmlns:p14="http://schemas.microsoft.com/office/powerpoint/2010/main" val="179307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en-US" dirty="0"/>
              <a:t>The concept of law is the main category of legal science, since other legal categories, as well as branch concepts of legal Sciences, will depend on how we define the concept of law. It is known that the concept of law has not only a purely scientific meaning, but also a practical meaning, since the understanding of law depends on legislative activity, the formation of law enforcement practice, it affects the legal consciousness of people.</a:t>
            </a:r>
            <a:endParaRPr lang="ru-RU" dirty="0"/>
          </a:p>
        </p:txBody>
      </p:sp>
    </p:spTree>
    <p:extLst>
      <p:ext uri="{BB962C8B-B14F-4D97-AF65-F5344CB8AC3E}">
        <p14:creationId xmlns:p14="http://schemas.microsoft.com/office/powerpoint/2010/main" val="2169892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92500" lnSpcReduction="20000"/>
          </a:bodyPr>
          <a:lstStyle/>
          <a:p>
            <a:pPr fontAlgn="base"/>
            <a:r>
              <a:rPr lang="en-US" dirty="0"/>
              <a:t>Recently the Kazakhstan economy with the dominating natural resources sector is a reality and a basis for restructuring economic relations and making them innovative. This sector of economy is paid a particular attention because its inclusion in business operations in the conditions of tough international competition helped to maintain economic, political and social stability in the country. Hence the subsoil of Kazakhstan plays a leading role in the continuous development of the political system and economy of the country and forms a wide specter of international political and economic relations.</a:t>
            </a:r>
          </a:p>
          <a:p>
            <a:pPr fontAlgn="base"/>
            <a:r>
              <a:rPr lang="en-US" dirty="0"/>
              <a:t> </a:t>
            </a:r>
          </a:p>
          <a:p>
            <a:endParaRPr lang="ru-RU" dirty="0"/>
          </a:p>
        </p:txBody>
      </p:sp>
    </p:spTree>
    <p:extLst>
      <p:ext uri="{BB962C8B-B14F-4D97-AF65-F5344CB8AC3E}">
        <p14:creationId xmlns:p14="http://schemas.microsoft.com/office/powerpoint/2010/main" val="2989593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r>
              <a:rPr lang="en-US" dirty="0"/>
              <a:t>Historically up to 1990’s subsoil use as a sphere of business was owned by the state at the all-union level (the USSR Government). After the break of the Soviet Union and formation of independent Kazakhstan, a new system of political and economic administration and management was established and it allowed the transfer of the objects of subsoil use into the management of private companies with the participation of the state. Thus, international and national private entities as the business partners of the state obtained administrative and business freedom at the objects of subsoil use owned by the state, as well as the right to get profit and increase their assets. The state retained regulating and controlling functions, in particular establishing terms of subsoil use and control over subsoil users’ compliance with contractual commitments.</a:t>
            </a:r>
            <a:endParaRPr lang="ru-RU" dirty="0"/>
          </a:p>
        </p:txBody>
      </p:sp>
    </p:spTree>
    <p:extLst>
      <p:ext uri="{BB962C8B-B14F-4D97-AF65-F5344CB8AC3E}">
        <p14:creationId xmlns:p14="http://schemas.microsoft.com/office/powerpoint/2010/main" val="804166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fontAlgn="base"/>
            <a:r>
              <a:rPr lang="en-US" dirty="0"/>
              <a:t>As it is known, the period of the modern history of Kazakhstan started from October 25, 1990 when the Resolution of the Kazakh SSR Supreme Soviet adopted the Declaration of State Sovereignty of the Kazakh Soviet Socialist Republic. The Declaration stated that “</a:t>
            </a:r>
            <a:r>
              <a:rPr lang="en-US" i="1" dirty="0"/>
              <a:t>the territory of the Kazakh SSR within the existing borders is indivisible and inviolable, and cannot be used without its consent</a:t>
            </a:r>
            <a:r>
              <a:rPr lang="en-US" dirty="0"/>
              <a:t> (Article 3). Further it was stated that “</a:t>
            </a:r>
            <a:r>
              <a:rPr lang="en-US" i="1" dirty="0"/>
              <a:t>land and subsoil, water bodies, air space, flora and fauna, other natural resources, cultural and historical heritage, entire scientific and technical potential - the whole national wealth within its territory constitute the exclusive property of the Republic forming a basis for its sovereignty”</a:t>
            </a:r>
            <a:r>
              <a:rPr lang="en-US" dirty="0"/>
              <a:t> (Article 9).</a:t>
            </a:r>
          </a:p>
          <a:p>
            <a:pPr fontAlgn="base"/>
            <a:r>
              <a:rPr lang="en-US" dirty="0"/>
              <a:t> </a:t>
            </a:r>
          </a:p>
          <a:p>
            <a:endParaRPr lang="ru-RU" dirty="0"/>
          </a:p>
        </p:txBody>
      </p:sp>
    </p:spTree>
    <p:extLst>
      <p:ext uri="{BB962C8B-B14F-4D97-AF65-F5344CB8AC3E}">
        <p14:creationId xmlns:p14="http://schemas.microsoft.com/office/powerpoint/2010/main" val="4013876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92500" lnSpcReduction="10000"/>
          </a:bodyPr>
          <a:lstStyle/>
          <a:p>
            <a:pPr fontAlgn="base"/>
            <a:r>
              <a:rPr lang="en-US" dirty="0"/>
              <a:t>Thus, the new era of establishing of sovereign statehood and the political, legal and economic system began. On December 16, 1991 the Kazakh SSR Supreme Soviet adopted the constitutional law “On State Independence of the Republic of Kazakhstan” which declared (Article 11) that “</a:t>
            </a:r>
            <a:r>
              <a:rPr lang="en-US" i="1" dirty="0"/>
              <a:t>land and its subsoil, water bodies, air space, flora, other natural resources and scientific and technical potential constitute the exclusive property of the Republic of Kazakhstan forming a basis for its state independence.”</a:t>
            </a:r>
            <a:endParaRPr lang="en-US" dirty="0"/>
          </a:p>
          <a:p>
            <a:r>
              <a:rPr lang="en-US" dirty="0"/>
              <a:t/>
            </a:r>
            <a:br>
              <a:rPr lang="en-US" dirty="0"/>
            </a:br>
            <a:endParaRPr lang="ru-RU" dirty="0"/>
          </a:p>
        </p:txBody>
      </p:sp>
    </p:spTree>
    <p:extLst>
      <p:ext uri="{BB962C8B-B14F-4D97-AF65-F5344CB8AC3E}">
        <p14:creationId xmlns:p14="http://schemas.microsoft.com/office/powerpoint/2010/main" val="2001765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77500" lnSpcReduction="20000"/>
          </a:bodyPr>
          <a:lstStyle/>
          <a:p>
            <a:pPr fontAlgn="base"/>
            <a:r>
              <a:rPr lang="en-US" dirty="0"/>
              <a:t>After gaining by the Republic of Kazakhstan of sovereignty and independence and establishing market relations there appeared a necessity to develop an utterly different policy of the use of the natural resources potential. Political and legal reforms and formation of new financial and economic institutions provided a basis for an improved system of utilization of natural resources and development of high-tech industries. The established political stability, availability of trained personnel, a large scope of accumulated and verified geological data, as well as liberal legal base allowed creating a favorable investment climate in the country. All the above facilitated the attraction of significant international investments and execution of important subsoil use contracts for prospects containing rich deposits of oil, gas, coal and other minerals.</a:t>
            </a:r>
          </a:p>
          <a:p>
            <a:r>
              <a:rPr lang="en-US" dirty="0"/>
              <a:t/>
            </a:r>
            <a:br>
              <a:rPr lang="en-US" dirty="0"/>
            </a:br>
            <a:endParaRPr lang="ru-RU" dirty="0"/>
          </a:p>
        </p:txBody>
      </p:sp>
    </p:spTree>
    <p:extLst>
      <p:ext uri="{BB962C8B-B14F-4D97-AF65-F5344CB8AC3E}">
        <p14:creationId xmlns:p14="http://schemas.microsoft.com/office/powerpoint/2010/main" val="3682885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70000" lnSpcReduction="20000"/>
          </a:bodyPr>
          <a:lstStyle/>
          <a:p>
            <a:pPr fontAlgn="base"/>
            <a:r>
              <a:rPr lang="en-US" dirty="0"/>
              <a:t>Also, this stage is characterized by an active law-making process. A number of important legislative acts aimed at regulating subsoil use relations were adopted. Thus, the </a:t>
            </a:r>
            <a:r>
              <a:rPr lang="en-US" dirty="0" err="1"/>
              <a:t>RoK</a:t>
            </a:r>
            <a:r>
              <a:rPr lang="en-US" dirty="0"/>
              <a:t> Code “On Subsoil and Processing Mineral Raw Materials” №1367а-XII adopted on May 30, 1992 stipulated an opportunity to grant the right to use subsoil   both to Kazakhstani entities and entities with foreign participation and foreign legal entities and individuals under the terms of a contract or concession (Article 10). In addition, the right to use subsoil was granted to the said entities and individuals under the subsoil use contract which, in particular stipulated: terms and conditions of subsoil use, environmental requirements, annual quota for the use of natural resources; terms and amounts of payments for the use of subsoil; subsoil protection; special conditions for applied technologies and granted benefits (Article 14 of the Code) etc.</a:t>
            </a:r>
          </a:p>
          <a:p>
            <a:r>
              <a:rPr lang="en-US" dirty="0"/>
              <a:t/>
            </a:r>
            <a:br>
              <a:rPr lang="en-US" dirty="0"/>
            </a:br>
            <a:endParaRPr lang="ru-RU" dirty="0"/>
          </a:p>
        </p:txBody>
      </p:sp>
    </p:spTree>
    <p:extLst>
      <p:ext uri="{BB962C8B-B14F-4D97-AF65-F5344CB8AC3E}">
        <p14:creationId xmlns:p14="http://schemas.microsoft.com/office/powerpoint/2010/main" val="2815451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a:t>https://online.zakon.kz/Document/?doc_id=31509531#pos=21;-10</a:t>
            </a:r>
            <a:endParaRPr lang="ru-RU"/>
          </a:p>
        </p:txBody>
      </p:sp>
    </p:spTree>
    <p:extLst>
      <p:ext uri="{BB962C8B-B14F-4D97-AF65-F5344CB8AC3E}">
        <p14:creationId xmlns:p14="http://schemas.microsoft.com/office/powerpoint/2010/main" val="62617912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677</Words>
  <Application>Microsoft Office PowerPoint</Application>
  <PresentationFormat>Экран (4:3)</PresentationFormat>
  <Paragraphs>17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Мои документы</dc:creator>
  <cp:lastModifiedBy>Мои документы</cp:lastModifiedBy>
  <cp:revision>2</cp:revision>
  <dcterms:created xsi:type="dcterms:W3CDTF">2020-09-25T16:02:28Z</dcterms:created>
  <dcterms:modified xsi:type="dcterms:W3CDTF">2020-09-25T16:16:48Z</dcterms:modified>
</cp:coreProperties>
</file>